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273" r:id="rId4"/>
    <p:sldId id="268" r:id="rId5"/>
    <p:sldId id="261" r:id="rId6"/>
    <p:sldId id="271" r:id="rId7"/>
    <p:sldId id="258" r:id="rId8"/>
    <p:sldId id="259" r:id="rId9"/>
    <p:sldId id="260" r:id="rId10"/>
    <p:sldId id="276" r:id="rId11"/>
    <p:sldId id="282" r:id="rId12"/>
    <p:sldId id="262" r:id="rId13"/>
    <p:sldId id="263" r:id="rId14"/>
    <p:sldId id="264" r:id="rId15"/>
    <p:sldId id="265" r:id="rId16"/>
    <p:sldId id="266" r:id="rId17"/>
    <p:sldId id="267" r:id="rId18"/>
    <p:sldId id="274" r:id="rId19"/>
    <p:sldId id="288" r:id="rId20"/>
    <p:sldId id="283" r:id="rId21"/>
    <p:sldId id="284" r:id="rId22"/>
    <p:sldId id="285" r:id="rId23"/>
    <p:sldId id="286" r:id="rId24"/>
    <p:sldId id="287" r:id="rId25"/>
    <p:sldId id="275" r:id="rId26"/>
    <p:sldId id="269" r:id="rId27"/>
    <p:sldId id="270" r:id="rId28"/>
    <p:sldId id="277" r:id="rId29"/>
    <p:sldId id="27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991"/>
    <a:srgbClr val="81C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06/09/16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/>
              <a:t>High </a:t>
            </a:r>
            <a:r>
              <a:rPr lang="en-US" sz="3000" b="1" dirty="0"/>
              <a:t>Throughput Sequencing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Amount </a:t>
            </a:r>
            <a:r>
              <a:rPr lang="en-US" dirty="0"/>
              <a:t>of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</a:t>
            </a:r>
            <a:r>
              <a:rPr lang="en-US" dirty="0"/>
              <a:t>data in the right </a:t>
            </a:r>
            <a:r>
              <a:rPr lang="en-US" dirty="0" smtClean="0"/>
              <a:t>shape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Scrubbing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Sharing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9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algorithms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Installing software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Choosing </a:t>
            </a:r>
            <a:r>
              <a:rPr lang="en-US" dirty="0"/>
              <a:t>program from all </a:t>
            </a:r>
            <a:r>
              <a:rPr lang="en-US" dirty="0" smtClean="0"/>
              <a:t>possible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not always use the same </a:t>
            </a:r>
            <a:r>
              <a:rPr lang="en-US" dirty="0" smtClean="0"/>
              <a:t>tool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always the same tool that is </a:t>
            </a:r>
            <a:r>
              <a:rPr lang="en-US" dirty="0" smtClean="0"/>
              <a:t>best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Software </a:t>
            </a:r>
            <a:r>
              <a:rPr lang="en-US" dirty="0"/>
              <a:t>parameter </a:t>
            </a:r>
            <a:r>
              <a:rPr lang="en-US" dirty="0" smtClean="0"/>
              <a:t>space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Validation of </a:t>
            </a:r>
            <a:r>
              <a:rPr lang="en-US" dirty="0"/>
              <a:t>computational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6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Local </a:t>
            </a:r>
            <a:r>
              <a:rPr lang="en-US" dirty="0"/>
              <a:t>versus HPC versus </a:t>
            </a:r>
            <a:r>
              <a:rPr lang="en-US" dirty="0" smtClean="0"/>
              <a:t>cloud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Computational time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access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Optimal </a:t>
            </a:r>
            <a:r>
              <a:rPr lang="en-US" dirty="0"/>
              <a:t>use of HPC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1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</a:t>
            </a:r>
            <a:r>
              <a:rPr lang="en-US" dirty="0"/>
              <a:t>-</a:t>
            </a:r>
            <a:r>
              <a:rPr lang="en-US" dirty="0" smtClean="0"/>
              <a:t>based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GUI</a:t>
            </a:r>
            <a:r>
              <a:rPr lang="en-US" dirty="0"/>
              <a:t>-based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2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Unix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Programming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4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Ethical approval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Sensitive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Reproducibility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8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23"/>
            <a:ext cx="9144000" cy="3631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dirty="0"/>
              <a:t>/good-enough </a:t>
            </a:r>
            <a:r>
              <a:rPr lang="en-US" dirty="0" smtClean="0"/>
              <a:t>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2767561" y="2834447"/>
            <a:ext cx="6376439" cy="308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5014" y="5862540"/>
            <a:ext cx="33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/abs/1609.00037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465" y="4786669"/>
            <a:ext cx="4075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 smtClean="0"/>
              <a:t>doi</a:t>
            </a:r>
            <a:r>
              <a:rPr lang="fr-FR" sz="1600" dirty="0" smtClean="0"/>
              <a:t>: 10.1371</a:t>
            </a:r>
            <a:r>
              <a:rPr lang="fr-FR" sz="1600" dirty="0"/>
              <a:t>/journal.pbio.1001745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74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1000 1500 2000 2500 3000 4000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X (Five and Ten)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NextSeq</a:t>
            </a:r>
            <a:r>
              <a:rPr lang="en-US" dirty="0"/>
              <a:t> 500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MiSeq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/>
              <a:t>MiniSeq</a:t>
            </a:r>
            <a:endParaRPr lang="en-US" dirty="0"/>
          </a:p>
          <a:p>
            <a:r>
              <a:rPr lang="en-US" dirty="0"/>
              <a:t>* Pacific Biosciences RSII</a:t>
            </a:r>
          </a:p>
          <a:p>
            <a:r>
              <a:rPr lang="en-US" dirty="0"/>
              <a:t>* Pacific Biosciences Sequel</a:t>
            </a:r>
          </a:p>
          <a:p>
            <a:r>
              <a:rPr lang="en-US" dirty="0"/>
              <a:t>* Ion Torrent PGM</a:t>
            </a:r>
          </a:p>
          <a:p>
            <a:r>
              <a:rPr lang="en-US" dirty="0"/>
              <a:t>* Ion Torrent Proton</a:t>
            </a:r>
          </a:p>
          <a:p>
            <a:r>
              <a:rPr lang="en-US" dirty="0"/>
              <a:t>* Ion Torrent S5 and S5XL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MinION</a:t>
            </a:r>
            <a:r>
              <a:rPr lang="en-US" dirty="0"/>
              <a:t> (</a:t>
            </a:r>
            <a:r>
              <a:rPr lang="en-US" dirty="0" err="1"/>
              <a:t>MkI</a:t>
            </a:r>
            <a:r>
              <a:rPr lang="en-US" dirty="0"/>
              <a:t>)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PromethION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SOLiD</a:t>
            </a:r>
            <a:r>
              <a:rPr lang="en-US" dirty="0"/>
              <a:t> 1 2 3 4 5500 5500XL</a:t>
            </a:r>
          </a:p>
          <a:p>
            <a:r>
              <a:rPr lang="en-US" dirty="0"/>
              <a:t>* BGISEQ-500</a:t>
            </a:r>
          </a:p>
          <a:p>
            <a:r>
              <a:rPr lang="en-US" dirty="0" smtClean="0"/>
              <a:t>* ABI </a:t>
            </a:r>
            <a:r>
              <a:rPr lang="en-US" dirty="0"/>
              <a:t>Sanger 3730xl</a:t>
            </a:r>
          </a:p>
          <a:p>
            <a:endParaRPr lang="en-US" dirty="0"/>
          </a:p>
          <a:p>
            <a:r>
              <a:rPr lang="en-US" u="sng" dirty="0"/>
              <a:t>Obsolete</a:t>
            </a:r>
            <a:r>
              <a:rPr lang="en-US" u="sng" dirty="0" smtClean="0"/>
              <a:t>:</a:t>
            </a:r>
            <a:endParaRPr lang="en-US" u="sng" dirty="0"/>
          </a:p>
          <a:p>
            <a:r>
              <a:rPr lang="en-US" dirty="0"/>
              <a:t>* Roche 454 GS FLX, Junior</a:t>
            </a:r>
          </a:p>
          <a:p>
            <a:r>
              <a:rPr lang="en-US" dirty="0"/>
              <a:t>* </a:t>
            </a:r>
            <a:r>
              <a:rPr lang="en-US" dirty="0" err="1" smtClean="0"/>
              <a:t>HeliScope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8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Provide </a:t>
            </a:r>
            <a:r>
              <a:rPr lang="en-US" dirty="0"/>
              <a:t>the student with a good conceptual and technical foundation for using HTS data to answer bio-medical questions</a:t>
            </a:r>
          </a:p>
        </p:txBody>
      </p:sp>
    </p:spTree>
    <p:extLst>
      <p:ext uri="{BB962C8B-B14F-4D97-AF65-F5344CB8AC3E}">
        <p14:creationId xmlns:p14="http://schemas.microsoft.com/office/powerpoint/2010/main" val="88204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Biological concepts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DNA</a:t>
            </a:r>
            <a:r>
              <a:rPr lang="en-US" dirty="0"/>
              <a:t>, RNA, protein, reference genome, mutations/variation, gene expression, </a:t>
            </a:r>
            <a:r>
              <a:rPr lang="en-US" dirty="0" err="1" smtClean="0"/>
              <a:t>etc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Sequencing </a:t>
            </a:r>
            <a:r>
              <a:rPr lang="en-US" dirty="0"/>
              <a:t>technology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Statistical </a:t>
            </a:r>
            <a:r>
              <a:rPr lang="en-US" dirty="0"/>
              <a:t>and </a:t>
            </a:r>
            <a:r>
              <a:rPr lang="en-US" dirty="0" err="1"/>
              <a:t>informatic</a:t>
            </a:r>
            <a:r>
              <a:rPr lang="en-US" dirty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334672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5578" y="3828491"/>
            <a:ext cx="2908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Gene expression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455" y="3828491"/>
            <a:ext cx="324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Genome assembly</a:t>
            </a:r>
          </a:p>
        </p:txBody>
      </p:sp>
      <p:sp>
        <p:nvSpPr>
          <p:cNvPr id="6" name="Rectangle 5"/>
          <p:cNvSpPr/>
          <p:nvPr/>
        </p:nvSpPr>
        <p:spPr>
          <a:xfrm>
            <a:off x="5203262" y="4724415"/>
            <a:ext cx="3305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Statistical genomics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41700" y="4724415"/>
            <a:ext cx="277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Variant calling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389716" y="1277462"/>
            <a:ext cx="4891824" cy="4146585"/>
            <a:chOff x="2389716" y="1277462"/>
            <a:chExt cx="4891824" cy="41465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414000">
              <a:off x="2389716" y="1277462"/>
              <a:ext cx="4891824" cy="41465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07290" y="2397819"/>
              <a:ext cx="2694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Common concepts?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5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/ </a:t>
            </a:r>
            <a:r>
              <a:rPr lang="en-US" dirty="0" err="1"/>
              <a:t>bioinformatic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Study design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Mapping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Alignment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Alternative splicing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Model </a:t>
            </a:r>
            <a:r>
              <a:rPr lang="en-US" dirty="0"/>
              <a:t>system </a:t>
            </a:r>
            <a:r>
              <a:rPr lang="en-US" dirty="0" err="1"/>
              <a:t>vs</a:t>
            </a:r>
            <a:r>
              <a:rPr lang="en-US" dirty="0"/>
              <a:t> non-model system organisms</a:t>
            </a:r>
          </a:p>
        </p:txBody>
      </p:sp>
    </p:spTree>
    <p:extLst>
      <p:ext uri="{BB962C8B-B14F-4D97-AF65-F5344CB8AC3E}">
        <p14:creationId xmlns:p14="http://schemas.microsoft.com/office/powerpoint/2010/main" val="10533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practice of bioinformatics / computational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Transparency/reproducibility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 </a:t>
            </a:r>
            <a:r>
              <a:rPr lang="en-US" dirty="0"/>
              <a:t>and hypothesis testing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Summary </a:t>
            </a:r>
            <a:r>
              <a:rPr lang="en-US" dirty="0"/>
              <a:t>statistics and </a:t>
            </a:r>
            <a:r>
              <a:rPr lang="en-US" dirty="0" smtClean="0"/>
              <a:t>visualization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Sanity </a:t>
            </a:r>
            <a:r>
              <a:rPr lang="en-US" dirty="0"/>
              <a:t>checking / validation of results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</a:t>
            </a:r>
            <a:r>
              <a:rPr lang="en-US" dirty="0"/>
              <a:t>data and </a:t>
            </a:r>
            <a:r>
              <a:rPr lang="en-US" dirty="0" err="1" smtClean="0"/>
              <a:t>munging</a:t>
            </a:r>
            <a:r>
              <a:rPr lang="en-US" dirty="0" smtClean="0"/>
              <a:t> </a:t>
            </a:r>
            <a:r>
              <a:rPr lang="en-US" dirty="0"/>
              <a:t>it (incl. public databases)</a:t>
            </a:r>
          </a:p>
        </p:txBody>
      </p:sp>
    </p:spTree>
    <p:extLst>
      <p:ext uri="{BB962C8B-B14F-4D97-AF65-F5344CB8AC3E}">
        <p14:creationId xmlns:p14="http://schemas.microsoft.com/office/powerpoint/2010/main" val="11681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QC of sequencing reads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6285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 smtClean="0"/>
              <a:t>Laehnemann</a:t>
            </a:r>
            <a:r>
              <a:rPr lang="en-US" sz="1600" dirty="0" smtClean="0"/>
              <a:t> et al 2015 (</a:t>
            </a:r>
            <a:r>
              <a:rPr lang="en-US" sz="1600" dirty="0"/>
              <a:t>) http://</a:t>
            </a:r>
            <a:r>
              <a:rPr lang="en-US" sz="1600" dirty="0" err="1"/>
              <a:t>bib.oxfordjournals.org</a:t>
            </a:r>
            <a:r>
              <a:rPr lang="en-US" sz="1600" dirty="0"/>
              <a:t>/content/early/2015/05/29/</a:t>
            </a:r>
            <a:r>
              <a:rPr lang="en-US" sz="1600" dirty="0" smtClean="0"/>
              <a:t>bib.bbv029</a:t>
            </a:r>
          </a:p>
          <a:p>
            <a:pPr algn="r"/>
            <a:r>
              <a:rPr lang="en-US" sz="1600" dirty="0" smtClean="0"/>
              <a:t>(after http://</a:t>
            </a:r>
            <a:r>
              <a:rPr lang="en-US" sz="1600" dirty="0" err="1" smtClean="0"/>
              <a:t>www.genomebiology.com</a:t>
            </a:r>
            <a:r>
              <a:rPr lang="en-US" sz="1600" dirty="0" smtClean="0"/>
              <a:t>/content/14/5/R51)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78"/>
            <a:ext cx="9144000" cy="435054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 bias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GGCxG</a:t>
            </a:r>
            <a:r>
              <a:rPr lang="en-US" dirty="0" smtClean="0"/>
              <a:t> motifs and </a:t>
            </a:r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04" t="53667" r="10775" b="4755"/>
          <a:stretch/>
        </p:blipFill>
        <p:spPr>
          <a:xfrm>
            <a:off x="305347" y="2139889"/>
            <a:ext cx="8274607" cy="287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75" y="1970798"/>
            <a:ext cx="1309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8845"/>
            <a:ext cx="890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mira-assembler.sourceforge.net</a:t>
            </a:r>
            <a:r>
              <a:rPr lang="en-US" dirty="0"/>
              <a:t>/docs/</a:t>
            </a:r>
            <a:r>
              <a:rPr lang="en-US" dirty="0" err="1"/>
              <a:t>DefinitiveGuideToMIRA.html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7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5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1857469"/>
            <a:ext cx="6750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Someone unfamiliar with your project should be able to look at your computer files and understand in detail what you did and </a:t>
            </a:r>
            <a:r>
              <a:rPr lang="en-US" sz="2800" dirty="0" smtClean="0"/>
              <a:t>why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/>
          </a:bodyPr>
          <a:lstStyle/>
          <a:p>
            <a:r>
              <a:rPr lang="en-US" dirty="0" smtClean="0"/>
              <a:t>Special </a:t>
            </a:r>
            <a:r>
              <a:rPr lang="en-US" dirty="0"/>
              <a:t>types</a:t>
            </a:r>
          </a:p>
          <a:p>
            <a:endParaRPr lang="en-US" dirty="0"/>
          </a:p>
          <a:p>
            <a:r>
              <a:rPr lang="en-US" dirty="0"/>
              <a:t>* 10X genomics</a:t>
            </a:r>
          </a:p>
          <a:p>
            <a:r>
              <a:rPr lang="en-US" dirty="0"/>
              <a:t>* Dovetail Genomics</a:t>
            </a:r>
          </a:p>
          <a:p>
            <a:r>
              <a:rPr lang="en-US" dirty="0"/>
              <a:t>* </a:t>
            </a:r>
            <a:r>
              <a:rPr lang="en-US" dirty="0" err="1"/>
              <a:t>Moleculo</a:t>
            </a:r>
            <a:r>
              <a:rPr lang="en-US" dirty="0"/>
              <a:t>/</a:t>
            </a:r>
            <a:r>
              <a:rPr lang="en-US" dirty="0" err="1"/>
              <a:t>TruSeq</a:t>
            </a:r>
            <a:r>
              <a:rPr lang="en-US" dirty="0"/>
              <a:t> synthetic reads</a:t>
            </a:r>
          </a:p>
          <a:p>
            <a:r>
              <a:rPr lang="en-US" dirty="0"/>
              <a:t>* </a:t>
            </a:r>
            <a:r>
              <a:rPr lang="en-US" dirty="0" err="1"/>
              <a:t>BioNano</a:t>
            </a:r>
            <a:r>
              <a:rPr lang="en-US" dirty="0"/>
              <a:t> Genomics</a:t>
            </a:r>
          </a:p>
        </p:txBody>
      </p:sp>
    </p:spTree>
    <p:extLst>
      <p:ext uri="{BB962C8B-B14F-4D97-AF65-F5344CB8AC3E}">
        <p14:creationId xmlns:p14="http://schemas.microsoft.com/office/powerpoint/2010/main" val="15494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Everything you do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800" dirty="0" smtClean="0"/>
              <a:t>you </a:t>
            </a:r>
            <a:r>
              <a:rPr lang="en-US" sz="2800" dirty="0"/>
              <a:t>will probably have to do over </a:t>
            </a:r>
            <a:r>
              <a:rPr lang="en-US" sz="2800" dirty="0" smtClean="0"/>
              <a:t>again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Your most important collaborator is </a:t>
            </a:r>
          </a:p>
          <a:p>
            <a:pPr algn="ctr"/>
            <a:r>
              <a:rPr lang="en-US" sz="2800" dirty="0" smtClean="0"/>
              <a:t>you, six months from now*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1008828" y="4677346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*… and you six months ago</a:t>
            </a:r>
          </a:p>
          <a:p>
            <a:pPr algn="ctr"/>
            <a:r>
              <a:rPr lang="en-US" sz="2800" dirty="0" smtClean="0"/>
              <a:t>does not answer email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2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52500"/>
            <a:ext cx="8439692" cy="47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4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lengths versus </a:t>
            </a:r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each sequencing instrument still being sold, find the specifications on the </a:t>
            </a:r>
            <a:r>
              <a:rPr lang="en-US" dirty="0" smtClean="0"/>
              <a:t>company’s website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 plot in a </a:t>
            </a:r>
            <a:r>
              <a:rPr lang="en-US" dirty="0" err="1"/>
              <a:t>google</a:t>
            </a:r>
            <a:r>
              <a:rPr lang="en-US" dirty="0"/>
              <a:t> spreadsheet with the read length on the x-axis and the per-run throughput in </a:t>
            </a:r>
            <a:r>
              <a:rPr lang="en-US" dirty="0" err="1"/>
              <a:t>Gigabp</a:t>
            </a:r>
            <a:r>
              <a:rPr lang="en-US" dirty="0"/>
              <a:t> on the Y </a:t>
            </a:r>
            <a:r>
              <a:rPr lang="en-US" dirty="0" smtClean="0"/>
              <a:t>axis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both axis log scale</a:t>
            </a:r>
          </a:p>
        </p:txBody>
      </p:sp>
    </p:spTree>
    <p:extLst>
      <p:ext uri="{BB962C8B-B14F-4D97-AF65-F5344CB8AC3E}">
        <p14:creationId xmlns:p14="http://schemas.microsoft.com/office/powerpoint/2010/main" val="346464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7634" y="6159500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00" y="6032500"/>
            <a:ext cx="7620000" cy="254000"/>
          </a:xfrm>
          <a:prstGeom prst="rect">
            <a:avLst/>
          </a:prstGeom>
        </p:spPr>
        <p:txBody>
          <a:bodyPr/>
          <a:lstStyle/>
          <a:p>
            <a:endParaRPr lang="en-US" sz="1000" dirty="0"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827" y="1168400"/>
            <a:ext cx="6413500" cy="450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8" y="2684410"/>
            <a:ext cx="1835570" cy="360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520" y="6286021"/>
            <a:ext cx="228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Zero-mode waveguide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80" y="2375407"/>
            <a:ext cx="5953157" cy="40611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 err="1" smtClean="0"/>
              <a:t>Metzker</a:t>
            </a:r>
            <a:r>
              <a:rPr lang="en-US" sz="1400" dirty="0" smtClean="0"/>
              <a:t> 2010 Nat Rev Genet.11(1):31-46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268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</a:t>
            </a:r>
            <a:r>
              <a:rPr lang="en-US" dirty="0" err="1" smtClean="0"/>
              <a:t>SMRTBell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3" y="1633112"/>
            <a:ext cx="8619414" cy="3585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23719"/>
            <a:ext cx="8619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files.pacb.com</a:t>
            </a:r>
            <a:r>
              <a:rPr lang="en-US" sz="1400" dirty="0"/>
              <a:t>/software/</a:t>
            </a:r>
            <a:r>
              <a:rPr lang="en-US" sz="1400" dirty="0" err="1"/>
              <a:t>smrtanalysis</a:t>
            </a:r>
            <a:r>
              <a:rPr lang="en-US" sz="1400" dirty="0"/>
              <a:t>/2.2.0/doc/</a:t>
            </a:r>
            <a:r>
              <a:rPr lang="en-US" sz="1400" dirty="0" err="1"/>
              <a:t>smrtportal</a:t>
            </a:r>
            <a:r>
              <a:rPr lang="en-US" sz="1400" dirty="0"/>
              <a:t>/help/!SSL!/</a:t>
            </a:r>
            <a:r>
              <a:rPr lang="en-US" sz="1400" dirty="0" err="1"/>
              <a:t>Webhelp</a:t>
            </a:r>
            <a:r>
              <a:rPr lang="en-US" sz="1400" dirty="0"/>
              <a:t>/</a:t>
            </a:r>
            <a:r>
              <a:rPr lang="en-US" sz="1400" dirty="0" err="1"/>
              <a:t>Portal_PacBio_Glossary.htm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127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end, paired end 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02"/>
            <a:ext cx="8229600" cy="4525963"/>
          </a:xfrm>
        </p:spPr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smtClean="0">
                <a:sym typeface="Wingdings"/>
              </a:rPr>
              <a:t>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</p:txBody>
      </p:sp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4" y="2091349"/>
            <a:ext cx="7920000" cy="12777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6350" y="2069551"/>
            <a:ext cx="110119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r>
              <a:rPr lang="en-US" sz="1400" dirty="0" smtClean="0"/>
              <a:t>riginal DNA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803" y="2574574"/>
            <a:ext cx="92998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fragments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230734" y="3061332"/>
            <a:ext cx="13773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Sequenced ends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57200" y="3468154"/>
            <a:ext cx="48562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Mate pairs </a:t>
            </a:r>
            <a:r>
              <a:rPr lang="en-US" sz="3200" dirty="0">
                <a:sym typeface="Wingdings"/>
              </a:rPr>
              <a:t> 2-20 kb insert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81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7634" y="6159500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9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9892</TotalTime>
  <Words>709</Words>
  <Application>Microsoft Macintosh PowerPoint</Application>
  <PresentationFormat>On-screen Show (4:3)</PresentationFormat>
  <Paragraphs>138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High Throughput Sequencing and applications</vt:lpstr>
      <vt:lpstr>PowerPoint Presentation</vt:lpstr>
      <vt:lpstr>PowerPoint Presentation</vt:lpstr>
      <vt:lpstr>Read lengths versus throughput</vt:lpstr>
      <vt:lpstr>PowerPoint Presentation</vt:lpstr>
      <vt:lpstr>Pacific Biosciences</vt:lpstr>
      <vt:lpstr>PacBio SMRTBell</vt:lpstr>
      <vt:lpstr>Single end, paired end mate pairs</vt:lpstr>
      <vt:lpstr>PowerPoint Presentation</vt:lpstr>
      <vt:lpstr>HTS data analysis</vt:lpstr>
      <vt:lpstr>PowerPoint Presentation</vt:lpstr>
      <vt:lpstr>Data</vt:lpstr>
      <vt:lpstr>Software</vt:lpstr>
      <vt:lpstr>Compute resources</vt:lpstr>
      <vt:lpstr>User interfaces</vt:lpstr>
      <vt:lpstr>Skills</vt:lpstr>
      <vt:lpstr>Ethics</vt:lpstr>
      <vt:lpstr>Best/good-enough practices</vt:lpstr>
      <vt:lpstr>Skills</vt:lpstr>
      <vt:lpstr>Aim</vt:lpstr>
      <vt:lpstr>Fields</vt:lpstr>
      <vt:lpstr>Subjects</vt:lpstr>
      <vt:lpstr>Technical / bioinformatic</vt:lpstr>
      <vt:lpstr> The practice of bioinformatics / computational biology</vt:lpstr>
      <vt:lpstr>QC of sequencing reads</vt:lpstr>
      <vt:lpstr>GC bias </vt:lpstr>
      <vt:lpstr>GGCxG motifs and Illumina</vt:lpstr>
      <vt:lpstr>Project organisation</vt:lpstr>
      <vt:lpstr>PowerPoint Presentation</vt:lpstr>
      <vt:lpstr>PowerPoint Presentation</vt:lpstr>
      <vt:lpstr>PowerPoint Presentation</vt:lpstr>
      <vt:lpstr>PowerPoint Presentation</vt:lpstr>
    </vt:vector>
  </TitlesOfParts>
  <Company>UiO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Alexander  Nederbragt</cp:lastModifiedBy>
  <cp:revision>120</cp:revision>
  <dcterms:created xsi:type="dcterms:W3CDTF">2011-10-24T07:38:46Z</dcterms:created>
  <dcterms:modified xsi:type="dcterms:W3CDTF">2016-09-06T13:17:19Z</dcterms:modified>
</cp:coreProperties>
</file>